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3385388-F0F1-4F8D-9FE9-A98AED0D5A4E}">
  <a:tblStyle styleId="{E3385388-F0F1-4F8D-9FE9-A98AED0D5A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e2ba8543a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e2ba8543a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e2ba8543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e2ba8543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e2ba8543a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e2ba8543a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e2ba8543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e2ba8543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e2ba8543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e2ba8543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2584850" y="8500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7.xml"/><Relationship Id="rId10" Type="http://schemas.openxmlformats.org/officeDocument/2006/relationships/slide" Target="/ppt/slides/slide16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0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8.xml"/><Relationship Id="rId8" Type="http://schemas.openxmlformats.org/officeDocument/2006/relationships/slide" Target="/ppt/slides/slide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584850" y="8500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United Airlines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</a:t>
            </a:r>
            <a:r>
              <a:rPr lang="en-GB" sz="2400"/>
              <a:t>Data Science Task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572000" y="33755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Subir Verma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Data Scientist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Grid Search: Parameter Tuning</a:t>
            </a:r>
            <a:endParaRPr/>
          </a:p>
        </p:txBody>
      </p:sp>
      <p:pic>
        <p:nvPicPr>
          <p:cNvPr id="302" name="Google Shape;3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025" y="1097175"/>
            <a:ext cx="4693925" cy="31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6"/>
          <p:cNvSpPr txBox="1"/>
          <p:nvPr/>
        </p:nvSpPr>
        <p:spPr>
          <a:xfrm>
            <a:off x="1097850" y="1184300"/>
            <a:ext cx="3215700" cy="15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CatBoost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Parameter Grid 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Learning_rate : [0.05, 0.3, 0.5],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Depth : [6, 10, 12],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L2_leaf_reg : [1, 1.5 , 2.5, 3]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6"/>
          <p:cNvSpPr txBox="1"/>
          <p:nvPr/>
        </p:nvSpPr>
        <p:spPr>
          <a:xfrm>
            <a:off x="4434650" y="4356850"/>
            <a:ext cx="44691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Plot :    ---- learn               test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5" name="Google Shape;305;p26"/>
          <p:cNvCxnSpPr/>
          <p:nvPr/>
        </p:nvCxnSpPr>
        <p:spPr>
          <a:xfrm>
            <a:off x="5878300" y="4559950"/>
            <a:ext cx="32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26"/>
          <p:cNvSpPr txBox="1"/>
          <p:nvPr/>
        </p:nvSpPr>
        <p:spPr>
          <a:xfrm>
            <a:off x="1080575" y="2895925"/>
            <a:ext cx="32331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Graph shows RMSE against different parameters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Optimized Parameters found Depth : 12  , l2_leaf_reg: 1 learning_rate: 0.5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CatBoost: Training</a:t>
            </a:r>
            <a:endParaRPr/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400" y="1026050"/>
            <a:ext cx="5203176" cy="38667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3" name="Google Shape;313;p27"/>
          <p:cNvGraphicFramePr/>
          <p:nvPr/>
        </p:nvGraphicFramePr>
        <p:xfrm>
          <a:off x="1297500" y="132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{E3385388-F0F1-4F8D-9FE9-A98AED0D5A4E}</a:tableStyleId>
              </a:tblPr>
              <a:tblGrid>
                <a:gridCol w="978600"/>
                <a:gridCol w="9786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lt1"/>
                          </a:solidFill>
                        </a:rPr>
                        <a:t>Mean Absolute Error</a:t>
                      </a:r>
                      <a:endParaRPr sz="105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lt1"/>
                          </a:solidFill>
                        </a:rPr>
                        <a:t>83.58818848626281</a:t>
                      </a:r>
                      <a:endParaRPr sz="105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9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lt1"/>
                          </a:solidFill>
                        </a:rPr>
                        <a:t>Mean Squared Error</a:t>
                      </a:r>
                      <a:endParaRPr sz="105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lt1"/>
                          </a:solidFill>
                        </a:rPr>
                        <a:t>28422.813623058762</a:t>
                      </a:r>
                      <a:endParaRPr sz="105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9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lt1"/>
                          </a:solidFill>
                        </a:rPr>
                        <a:t>Root Mean Squared Error</a:t>
                      </a:r>
                      <a:endParaRPr sz="105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lt1"/>
                          </a:solidFill>
                        </a:rPr>
                        <a:t>168.59066884931315</a:t>
                      </a:r>
                      <a:endParaRPr sz="105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4" name="Google Shape;314;p27"/>
          <p:cNvSpPr txBox="1"/>
          <p:nvPr/>
        </p:nvSpPr>
        <p:spPr>
          <a:xfrm>
            <a:off x="1297500" y="4134575"/>
            <a:ext cx="2385900" cy="11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Note:  Got improvement of 22.33% in RMSE from Benchmark.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50"/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Importance: Catboost</a:t>
            </a:r>
            <a:endParaRPr sz="1000"/>
          </a:p>
        </p:txBody>
      </p:sp>
      <p:pic>
        <p:nvPicPr>
          <p:cNvPr id="320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775" y="915325"/>
            <a:ext cx="7088525" cy="398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Forest: Model Training</a:t>
            </a:r>
            <a:endParaRPr/>
          </a:p>
        </p:txBody>
      </p:sp>
      <p:sp>
        <p:nvSpPr>
          <p:cNvPr id="326" name="Google Shape;326;p29"/>
          <p:cNvSpPr txBox="1"/>
          <p:nvPr/>
        </p:nvSpPr>
        <p:spPr>
          <a:xfrm>
            <a:off x="1374475" y="942225"/>
            <a:ext cx="3405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Parameters: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n_estimators = 100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random_state = 42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27" name="Google Shape;327;p29"/>
          <p:cNvGraphicFramePr/>
          <p:nvPr/>
        </p:nvGraphicFramePr>
        <p:xfrm>
          <a:off x="1063275" y="1785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{E3385388-F0F1-4F8D-9FE9-A98AED0D5A4E}</a:tableStyleId>
              </a:tblPr>
              <a:tblGrid>
                <a:gridCol w="1067225"/>
                <a:gridCol w="1067225"/>
              </a:tblGrid>
              <a:tr h="81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Mean Absolute Error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54.305118158433196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1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Mean Squared Error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25137.295538932667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1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Root Mean Squared Error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158.54745516384887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28" name="Google Shape;3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200" y="1307850"/>
            <a:ext cx="5593022" cy="36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9"/>
          <p:cNvSpPr txBox="1"/>
          <p:nvPr/>
        </p:nvSpPr>
        <p:spPr>
          <a:xfrm>
            <a:off x="1019600" y="4166675"/>
            <a:ext cx="22218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Note:  Got improvement of 30.06% in RMSE from Benchmark.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50"/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LightGBM: Model Training</a:t>
            </a:r>
            <a:endParaRPr/>
          </a:p>
        </p:txBody>
      </p:sp>
      <p:sp>
        <p:nvSpPr>
          <p:cNvPr id="335" name="Google Shape;335;p30"/>
          <p:cNvSpPr txBox="1"/>
          <p:nvPr/>
        </p:nvSpPr>
        <p:spPr>
          <a:xfrm>
            <a:off x="1297500" y="1080525"/>
            <a:ext cx="3907200" cy="26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params = </a:t>
            </a:r>
            <a:r>
              <a:rPr lang="en-GB" sz="1200">
                <a:solidFill>
                  <a:schemeClr val="lt1"/>
                </a:solidFill>
              </a:rPr>
              <a:t>{'n_estimators': 15000,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                  'boosting_type': 'gbdt',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                  'objective': 'regression',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                  'metric': 'rmse',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                  'subsample': 0.8,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                  'subsample_freq': 1,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                  'learning_rate': 0.25,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                  'feature_fraction': 0.8,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                  'max_depth': 15,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                  'num_leaves': 200,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                  'lambda_l1': 10, 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                  'lambda_l2': 10,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                  'early_stopping_rounds': 200,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                  'verbose': 1,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                 'random_seed': 42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                  }</a:t>
            </a:r>
            <a:endParaRPr sz="1200">
              <a:solidFill>
                <a:schemeClr val="lt1"/>
              </a:solidFill>
            </a:endParaRPr>
          </a:p>
        </p:txBody>
      </p:sp>
      <p:graphicFrame>
        <p:nvGraphicFramePr>
          <p:cNvPr id="336" name="Google Shape;336;p30"/>
          <p:cNvGraphicFramePr/>
          <p:nvPr/>
        </p:nvGraphicFramePr>
        <p:xfrm>
          <a:off x="5679475" y="994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{E3385388-F0F1-4F8D-9FE9-A98AED0D5A4E}</a:tableStyleId>
              </a:tblPr>
              <a:tblGrid>
                <a:gridCol w="1067225"/>
                <a:gridCol w="1067225"/>
              </a:tblGrid>
              <a:tr h="227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Mean Absolute Error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lt1"/>
                          </a:solidFill>
                        </a:rPr>
                        <a:t>79.69120934645572</a:t>
                      </a:r>
                      <a:endParaRPr sz="105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05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Mean Squared Error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lt1"/>
                          </a:solidFill>
                        </a:rPr>
                        <a:t>27742.522110634975</a:t>
                      </a:r>
                      <a:endParaRPr sz="105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9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Root Mean Squared Error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lt1"/>
                          </a:solidFill>
                        </a:rPr>
                        <a:t>166.56086608394835</a:t>
                      </a:r>
                      <a:endParaRPr sz="105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7" name="Google Shape;337;p30"/>
          <p:cNvSpPr txBox="1"/>
          <p:nvPr/>
        </p:nvSpPr>
        <p:spPr>
          <a:xfrm>
            <a:off x="5592125" y="4209900"/>
            <a:ext cx="22218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Note:  Got improvement of 23.82% in RMSE from Benchmark.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50"/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13737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Feature Importance: LightGBM</a:t>
            </a:r>
            <a:endParaRPr sz="1200"/>
          </a:p>
        </p:txBody>
      </p:sp>
      <p:pic>
        <p:nvPicPr>
          <p:cNvPr id="343" name="Google Shape;3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025" y="1019040"/>
            <a:ext cx="7273352" cy="3868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Summary </a:t>
            </a:r>
            <a:endParaRPr/>
          </a:p>
        </p:txBody>
      </p:sp>
      <p:pic>
        <p:nvPicPr>
          <p:cNvPr id="349" name="Google Shape;349;p3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825" y="1017950"/>
            <a:ext cx="6275925" cy="388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 txBox="1"/>
          <p:nvPr>
            <p:ph type="title"/>
          </p:nvPr>
        </p:nvSpPr>
        <p:spPr>
          <a:xfrm>
            <a:off x="1211075" y="305325"/>
            <a:ext cx="53589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Ensembling</a:t>
            </a:r>
            <a:endParaRPr/>
          </a:p>
        </p:txBody>
      </p:sp>
      <p:cxnSp>
        <p:nvCxnSpPr>
          <p:cNvPr id="355" name="Google Shape;355;p33"/>
          <p:cNvCxnSpPr>
            <a:stCxn id="356" idx="2"/>
            <a:endCxn id="357" idx="1"/>
          </p:cNvCxnSpPr>
          <p:nvPr/>
        </p:nvCxnSpPr>
        <p:spPr>
          <a:xfrm>
            <a:off x="1648175" y="2887450"/>
            <a:ext cx="507600" cy="970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33"/>
          <p:cNvCxnSpPr>
            <a:stCxn id="356" idx="2"/>
            <a:endCxn id="359" idx="1"/>
          </p:cNvCxnSpPr>
          <p:nvPr/>
        </p:nvCxnSpPr>
        <p:spPr>
          <a:xfrm flipH="1" rot="10800000">
            <a:off x="1648175" y="1946050"/>
            <a:ext cx="507600" cy="941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6" name="Google Shape;356;p33"/>
          <p:cNvSpPr/>
          <p:nvPr/>
        </p:nvSpPr>
        <p:spPr>
          <a:xfrm rot="-5400000">
            <a:off x="-273175" y="2668900"/>
            <a:ext cx="3405600" cy="437100"/>
          </a:xfrm>
          <a:prstGeom prst="roundRect">
            <a:avLst>
              <a:gd fmla="val 16667" name="adj"/>
            </a:avLst>
          </a:prstGeom>
          <a:solidFill>
            <a:srgbClr val="0944A1"/>
          </a:solidFill>
          <a:ln cap="flat" cmpd="sng" w="9525">
            <a:solidFill>
              <a:srgbClr val="0944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Ensembling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2155701" y="1670023"/>
            <a:ext cx="1681800" cy="552000"/>
          </a:xfrm>
          <a:prstGeom prst="roundRect">
            <a:avLst>
              <a:gd fmla="val 16667" name="adj"/>
            </a:avLst>
          </a:prstGeom>
          <a:solidFill>
            <a:srgbClr val="0D5DDF"/>
          </a:solidFill>
          <a:ln cap="flat" cmpd="sng" w="9525">
            <a:solidFill>
              <a:srgbClr val="0D5D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CatBoost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2155701" y="3581972"/>
            <a:ext cx="1681800" cy="552000"/>
          </a:xfrm>
          <a:prstGeom prst="roundRect">
            <a:avLst>
              <a:gd fmla="val 16667" name="adj"/>
            </a:avLst>
          </a:prstGeom>
          <a:solidFill>
            <a:srgbClr val="0D5DDF"/>
          </a:solidFill>
          <a:ln cap="flat" cmpd="sng" w="9525">
            <a:solidFill>
              <a:srgbClr val="0D5D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LightGBM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2155701" y="2625999"/>
            <a:ext cx="1681800" cy="552000"/>
          </a:xfrm>
          <a:prstGeom prst="roundRect">
            <a:avLst>
              <a:gd fmla="val 16667" name="adj"/>
            </a:avLst>
          </a:prstGeom>
          <a:solidFill>
            <a:srgbClr val="307BF3"/>
          </a:solidFill>
          <a:ln cap="flat" cmpd="sng" w="9525">
            <a:solidFill>
              <a:srgbClr val="307B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RandomForest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1" name="Google Shape;361;p33"/>
          <p:cNvCxnSpPr>
            <a:endCxn id="360" idx="1"/>
          </p:cNvCxnSpPr>
          <p:nvPr/>
        </p:nvCxnSpPr>
        <p:spPr>
          <a:xfrm>
            <a:off x="1897101" y="2891799"/>
            <a:ext cx="258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33"/>
          <p:cNvSpPr/>
          <p:nvPr/>
        </p:nvSpPr>
        <p:spPr>
          <a:xfrm>
            <a:off x="4606576" y="2625998"/>
            <a:ext cx="1681800" cy="552000"/>
          </a:xfrm>
          <a:prstGeom prst="roundRect">
            <a:avLst>
              <a:gd fmla="val 16667" name="adj"/>
            </a:avLst>
          </a:prstGeom>
          <a:solidFill>
            <a:srgbClr val="0D5DDF"/>
          </a:solidFill>
          <a:ln cap="flat" cmpd="sng" w="9525">
            <a:solidFill>
              <a:srgbClr val="0D5D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40*CB+20*RF+40*LGB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3" name="Google Shape;363;p33"/>
          <p:cNvCxnSpPr>
            <a:stCxn id="359" idx="3"/>
            <a:endCxn id="362" idx="0"/>
          </p:cNvCxnSpPr>
          <p:nvPr/>
        </p:nvCxnSpPr>
        <p:spPr>
          <a:xfrm>
            <a:off x="3837501" y="1946023"/>
            <a:ext cx="1610100" cy="680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33"/>
          <p:cNvCxnSpPr>
            <a:stCxn id="360" idx="3"/>
            <a:endCxn id="362" idx="1"/>
          </p:cNvCxnSpPr>
          <p:nvPr/>
        </p:nvCxnSpPr>
        <p:spPr>
          <a:xfrm>
            <a:off x="3837501" y="2901999"/>
            <a:ext cx="7692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33"/>
          <p:cNvCxnSpPr>
            <a:stCxn id="357" idx="3"/>
            <a:endCxn id="362" idx="2"/>
          </p:cNvCxnSpPr>
          <p:nvPr/>
        </p:nvCxnSpPr>
        <p:spPr>
          <a:xfrm flipH="1" rot="10800000">
            <a:off x="3837501" y="3177872"/>
            <a:ext cx="1610100" cy="680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33"/>
          <p:cNvSpPr txBox="1"/>
          <p:nvPr/>
        </p:nvSpPr>
        <p:spPr>
          <a:xfrm>
            <a:off x="4002600" y="2546775"/>
            <a:ext cx="5694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20%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33"/>
          <p:cNvSpPr txBox="1"/>
          <p:nvPr/>
        </p:nvSpPr>
        <p:spPr>
          <a:xfrm>
            <a:off x="4002600" y="1610425"/>
            <a:ext cx="609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0%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33"/>
          <p:cNvSpPr txBox="1"/>
          <p:nvPr/>
        </p:nvSpPr>
        <p:spPr>
          <a:xfrm>
            <a:off x="4002599" y="3494825"/>
            <a:ext cx="6096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0%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69" name="Google Shape;369;p33"/>
          <p:cNvGraphicFramePr/>
          <p:nvPr/>
        </p:nvGraphicFramePr>
        <p:xfrm>
          <a:off x="6500800" y="224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{E3385388-F0F1-4F8D-9FE9-A98AED0D5A4E}</a:tableStyleId>
              </a:tblPr>
              <a:tblGrid>
                <a:gridCol w="1101775"/>
                <a:gridCol w="1101775"/>
              </a:tblGrid>
              <a:tr h="43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MAE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47.14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MSE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8662.20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RMSE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93.07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/>
          <p:nvPr>
            <p:ph type="title"/>
          </p:nvPr>
        </p:nvSpPr>
        <p:spPr>
          <a:xfrm>
            <a:off x="12197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375" name="Google Shape;375;p34"/>
          <p:cNvSpPr txBox="1"/>
          <p:nvPr/>
        </p:nvSpPr>
        <p:spPr>
          <a:xfrm>
            <a:off x="1167025" y="1573300"/>
            <a:ext cx="4555800" cy="31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Flight Travel Duration Proved to be effective feature.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Day of Year has direct impact on the fare of flights.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Flight Number column should not be dropped. It contains information about the flight capacity and benefits which affects the total fares.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Get_part_of_day functions insights about the phase of day. Rush days/weeks combined with the feature will give the busiest durations.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Grid Search  helped to find right parameters.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Weighted Ensembling of Bagging and Boosting Models improved the overall RMSE.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4300" y="3083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8783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  <a:hlinkClick action="ppaction://hlinksldjump" r:id="rId3"/>
              </a:rPr>
              <a:t>Problem Statement</a:t>
            </a:r>
            <a:endParaRPr sz="12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0" y="1290500"/>
            <a:ext cx="3277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  <a:hlinkClick action="ppaction://hlinksldjump" r:id="rId4"/>
              </a:rPr>
              <a:t>Modelling Objective: Regression</a:t>
            </a:r>
            <a:endParaRPr sz="12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1735439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  <a:hlinkClick action="ppaction://hlinksldjump" r:id="rId5"/>
              </a:rPr>
              <a:t>Exploratory Data Analysis</a:t>
            </a:r>
            <a:endParaRPr sz="12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21803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  <a:hlinkClick action="ppaction://hlinksldjump" r:id="rId6"/>
              </a:rPr>
              <a:t>Data trends</a:t>
            </a:r>
            <a:endParaRPr sz="12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298" y="25706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  <a:hlinkClick action="ppaction://hlinksldjump" r:id="rId7"/>
              </a:rPr>
              <a:t>Data Preprocessing</a:t>
            </a:r>
            <a:endParaRPr sz="12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296082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  <a:hlinkClick action="ppaction://hlinksldjump" r:id="rId8"/>
              </a:rPr>
              <a:t>Regression Model</a:t>
            </a:r>
            <a:endParaRPr sz="12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294298" y="34057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  <a:hlinkClick action="ppaction://hlinksldjump" r:id="rId9"/>
              </a:rPr>
              <a:t>GridSearch and Parameter Tuning</a:t>
            </a:r>
            <a:endParaRPr sz="12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1294298" y="389066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  <a:hlinkClick action="ppaction://hlinksldjump" r:id="rId10"/>
              </a:rPr>
              <a:t>Model Summary</a:t>
            </a:r>
            <a:endParaRPr sz="12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1294298" y="43756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  <a:hlinkClick action="ppaction://hlinksldjump" r:id="rId11"/>
              </a:rPr>
              <a:t>Model Ensembling</a:t>
            </a:r>
            <a:endParaRPr sz="12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D5DADE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r>
              <a:rPr lang="en-GB" sz="1400">
                <a:solidFill>
                  <a:srgbClr val="D5DADE"/>
                </a:solidFill>
                <a:latin typeface="Arial"/>
                <a:ea typeface="Arial"/>
                <a:cs typeface="Arial"/>
                <a:sym typeface="Arial"/>
              </a:rPr>
              <a:t>:  Predict total fare for each flight  for carriers L1, L2 and L3 on a given day.</a:t>
            </a:r>
            <a:endParaRPr sz="1400">
              <a:solidFill>
                <a:srgbClr val="D5DA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D5DADE"/>
                </a:solidFill>
                <a:latin typeface="Arial"/>
                <a:ea typeface="Arial"/>
                <a:cs typeface="Arial"/>
                <a:sym typeface="Arial"/>
              </a:rPr>
              <a:t>Data Set Information:</a:t>
            </a:r>
            <a:endParaRPr b="1" sz="1400">
              <a:solidFill>
                <a:srgbClr val="D5DA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D5DA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D5DA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5DA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0" name="Google Shape;250;p19"/>
          <p:cNvGraphicFramePr/>
          <p:nvPr/>
        </p:nvGraphicFramePr>
        <p:xfrm>
          <a:off x="1397550" y="268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{E3385388-F0F1-4F8D-9FE9-A98AED0D5A4E}</a:tableStyleId>
              </a:tblPr>
              <a:tblGrid>
                <a:gridCol w="2346300"/>
                <a:gridCol w="2346300"/>
                <a:gridCol w="2346300"/>
              </a:tblGrid>
              <a:tr h="39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FF00"/>
                          </a:solidFill>
                        </a:rPr>
                        <a:t>Data Set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FF00"/>
                          </a:solidFill>
                        </a:rPr>
                        <a:t> Rows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FF00"/>
                          </a:solidFill>
                        </a:rPr>
                        <a:t>Columns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75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6"/>
                          </a:solidFill>
                        </a:rPr>
                        <a:t>train_fares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00FFFF"/>
                          </a:solidFill>
                        </a:rPr>
                        <a:t>1493689</a:t>
                      </a:r>
                      <a:endParaRPr sz="1050">
                        <a:solidFill>
                          <a:srgbClr val="00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FFFF"/>
                          </a:solidFill>
                        </a:rPr>
                        <a:t>9</a:t>
                      </a:r>
                      <a:endParaRPr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6"/>
                          </a:solidFill>
                        </a:rPr>
                        <a:t>train_schedules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00FFFF"/>
                          </a:solidFill>
                        </a:rPr>
                        <a:t>35374</a:t>
                      </a:r>
                      <a:endParaRPr sz="1050">
                        <a:solidFill>
                          <a:srgbClr val="00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FFFF"/>
                          </a:solidFill>
                        </a:rPr>
                        <a:t>9</a:t>
                      </a:r>
                      <a:endParaRPr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6"/>
                          </a:solidFill>
                        </a:rPr>
                        <a:t>service_index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00FFFF"/>
                          </a:solidFill>
                        </a:rPr>
                        <a:t>11546</a:t>
                      </a:r>
                      <a:endParaRPr sz="105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FFFF"/>
                          </a:solidFill>
                        </a:rPr>
                        <a:t>7</a:t>
                      </a:r>
                      <a:endParaRPr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 Objective: Regression</a:t>
            </a:r>
            <a:endParaRPr/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3940225" y="16189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Random Forest Regressor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CatBoost Regressor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LightGBM Regressor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We will ensemble all the models to see the improvement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0"/>
          <p:cNvSpPr txBox="1"/>
          <p:nvPr/>
        </p:nvSpPr>
        <p:spPr>
          <a:xfrm>
            <a:off x="4227200" y="1307850"/>
            <a:ext cx="23772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MODELS USED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type="title"/>
          </p:nvPr>
        </p:nvSpPr>
        <p:spPr>
          <a:xfrm>
            <a:off x="1297500" y="393750"/>
            <a:ext cx="35952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 (EDA)</a:t>
            </a:r>
            <a:endParaRPr/>
          </a:p>
        </p:txBody>
      </p:sp>
      <p:sp>
        <p:nvSpPr>
          <p:cNvPr id="263" name="Google Shape;263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64" name="Google Shape;2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00" y="1860188"/>
            <a:ext cx="6003275" cy="29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1"/>
          <p:cNvSpPr txBox="1"/>
          <p:nvPr/>
        </p:nvSpPr>
        <p:spPr>
          <a:xfrm>
            <a:off x="3854175" y="1413450"/>
            <a:ext cx="41493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Top 10 flights during the year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66" name="Google Shape;266;p21"/>
          <p:cNvGraphicFramePr/>
          <p:nvPr/>
        </p:nvGraphicFramePr>
        <p:xfrm>
          <a:off x="702875" y="149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{E3385388-F0F1-4F8D-9FE9-A98AED0D5A4E}</a:tableStyleId>
              </a:tblPr>
              <a:tblGrid>
                <a:gridCol w="793250"/>
                <a:gridCol w="789900"/>
              </a:tblGrid>
              <a:tr h="15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00FF00"/>
                          </a:solidFill>
                        </a:rPr>
                        <a:t>Flight </a:t>
                      </a:r>
                      <a:endParaRPr sz="1100">
                        <a:solidFill>
                          <a:srgbClr val="00FF00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00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Count</a:t>
                      </a:r>
                      <a:endParaRPr sz="1200">
                        <a:solidFill>
                          <a:srgbClr val="00FF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15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00FF00"/>
                          </a:solidFill>
                        </a:rPr>
                        <a:t>18349    </a:t>
                      </a:r>
                      <a:endParaRPr sz="1100">
                        <a:solidFill>
                          <a:srgbClr val="00FF00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00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19586</a:t>
                      </a:r>
                      <a:endParaRPr sz="1200">
                        <a:solidFill>
                          <a:srgbClr val="00FF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142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00FF00"/>
                          </a:solidFill>
                        </a:rPr>
                        <a:t>15278  </a:t>
                      </a:r>
                      <a:endParaRPr sz="1100">
                        <a:solidFill>
                          <a:srgbClr val="00FF00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00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17672</a:t>
                      </a:r>
                      <a:endParaRPr sz="1200">
                        <a:solidFill>
                          <a:srgbClr val="00FF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142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00FF00"/>
                          </a:solidFill>
                        </a:rPr>
                        <a:t>5236   </a:t>
                      </a:r>
                      <a:endParaRPr sz="1100">
                        <a:solidFill>
                          <a:srgbClr val="00FF00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00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17104</a:t>
                      </a:r>
                      <a:endParaRPr sz="1200">
                        <a:solidFill>
                          <a:srgbClr val="00FF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15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00FF00"/>
                          </a:solidFill>
                        </a:rPr>
                        <a:t>14581   </a:t>
                      </a:r>
                      <a:endParaRPr sz="1100">
                        <a:solidFill>
                          <a:srgbClr val="00FF00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00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17060</a:t>
                      </a:r>
                      <a:endParaRPr sz="1200">
                        <a:solidFill>
                          <a:srgbClr val="00FF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142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00FF00"/>
                          </a:solidFill>
                        </a:rPr>
                        <a:t>5927   </a:t>
                      </a:r>
                      <a:endParaRPr sz="1100">
                        <a:solidFill>
                          <a:srgbClr val="00FF00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00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16447</a:t>
                      </a:r>
                      <a:endParaRPr sz="1200">
                        <a:solidFill>
                          <a:srgbClr val="00FF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15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00FF00"/>
                          </a:solidFill>
                        </a:rPr>
                        <a:t>1396     </a:t>
                      </a:r>
                      <a:endParaRPr sz="1100">
                        <a:solidFill>
                          <a:srgbClr val="00FF00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00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16359</a:t>
                      </a:r>
                      <a:endParaRPr sz="1200">
                        <a:solidFill>
                          <a:srgbClr val="00FF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15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00FF00"/>
                          </a:solidFill>
                        </a:rPr>
                        <a:t>3120     </a:t>
                      </a:r>
                      <a:endParaRPr sz="1100">
                        <a:solidFill>
                          <a:srgbClr val="00FF00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00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16076</a:t>
                      </a:r>
                      <a:endParaRPr sz="1200">
                        <a:solidFill>
                          <a:srgbClr val="00FF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15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00FF00"/>
                          </a:solidFill>
                        </a:rPr>
                        <a:t>2297    </a:t>
                      </a:r>
                      <a:endParaRPr sz="1100">
                        <a:solidFill>
                          <a:srgbClr val="00FF00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00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16074</a:t>
                      </a:r>
                      <a:endParaRPr sz="1200">
                        <a:solidFill>
                          <a:srgbClr val="00FF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15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00FF00"/>
                          </a:solidFill>
                        </a:rPr>
                        <a:t>2837     </a:t>
                      </a:r>
                      <a:endParaRPr sz="1100">
                        <a:solidFill>
                          <a:srgbClr val="00FF00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00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15506</a:t>
                      </a:r>
                      <a:endParaRPr sz="1200">
                        <a:solidFill>
                          <a:srgbClr val="00FF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15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00FF00"/>
                          </a:solidFill>
                        </a:rPr>
                        <a:t>2724     </a:t>
                      </a:r>
                      <a:endParaRPr sz="1100">
                        <a:solidFill>
                          <a:srgbClr val="00FF00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00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15153</a:t>
                      </a:r>
                      <a:endParaRPr sz="1200">
                        <a:solidFill>
                          <a:srgbClr val="00FF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150" y="1307850"/>
            <a:ext cx="7270650" cy="32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BUSIEST WEEK DURING THE YEAR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BUSIEST AIRPORTS</a:t>
            </a:r>
            <a:endParaRPr/>
          </a:p>
        </p:txBody>
      </p:sp>
      <p:pic>
        <p:nvPicPr>
          <p:cNvPr id="278" name="Google Shape;2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175" y="1143000"/>
            <a:ext cx="6895550" cy="35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type="title"/>
          </p:nvPr>
        </p:nvSpPr>
        <p:spPr>
          <a:xfrm>
            <a:off x="1297500" y="58255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Data Pre-processing</a:t>
            </a:r>
            <a:endParaRPr/>
          </a:p>
        </p:txBody>
      </p:sp>
      <p:sp>
        <p:nvSpPr>
          <p:cNvPr id="284" name="Google Shape;284;p24"/>
          <p:cNvSpPr txBox="1"/>
          <p:nvPr/>
        </p:nvSpPr>
        <p:spPr>
          <a:xfrm>
            <a:off x="1599250" y="1417700"/>
            <a:ext cx="59733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Converting Date columns into Datetime Objects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One-hot Encoding Categorical Variables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24"/>
          <p:cNvSpPr txBox="1"/>
          <p:nvPr>
            <p:ph type="title"/>
          </p:nvPr>
        </p:nvSpPr>
        <p:spPr>
          <a:xfrm>
            <a:off x="1297500" y="219560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Feature Engineering</a:t>
            </a:r>
            <a:endParaRPr/>
          </a:p>
        </p:txBody>
      </p:sp>
      <p:sp>
        <p:nvSpPr>
          <p:cNvPr id="286" name="Google Shape;286;p24"/>
          <p:cNvSpPr txBox="1"/>
          <p:nvPr/>
        </p:nvSpPr>
        <p:spPr>
          <a:xfrm>
            <a:off x="1682475" y="3074250"/>
            <a:ext cx="59733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Flight_travel_duration ( in hours).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Part of Day Calculation from gmt and local time.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Finding Day of year, weekday, week and quarter from from Observation Date and Flight Departure Date.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/>
          <p:nvPr>
            <p:ph type="title"/>
          </p:nvPr>
        </p:nvSpPr>
        <p:spPr>
          <a:xfrm>
            <a:off x="1236975" y="348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CatBoost </a:t>
            </a:r>
            <a:endParaRPr/>
          </a:p>
        </p:txBody>
      </p:sp>
      <p:graphicFrame>
        <p:nvGraphicFramePr>
          <p:cNvPr id="292" name="Google Shape;292;p25"/>
          <p:cNvGraphicFramePr/>
          <p:nvPr/>
        </p:nvGraphicFramePr>
        <p:xfrm>
          <a:off x="1315238" y="231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{E3385388-F0F1-4F8D-9FE9-A98AED0D5A4E}</a:tableStyleId>
              </a:tblPr>
              <a:tblGrid>
                <a:gridCol w="1114875"/>
                <a:gridCol w="1114875"/>
                <a:gridCol w="1114875"/>
              </a:tblGrid>
              <a:tr h="122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lt1"/>
                          </a:solidFill>
                        </a:rPr>
                        <a:t>Mean Absolute Error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lt1"/>
                          </a:solidFill>
                        </a:rPr>
                        <a:t>Mean Squared Error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lt1"/>
                          </a:solidFill>
                        </a:rPr>
                        <a:t>Root Mean Squared Error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22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lt1"/>
                          </a:solidFill>
                        </a:rPr>
                        <a:t>112.73783946762764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lt1"/>
                          </a:solidFill>
                        </a:rPr>
                        <a:t>42534.225545853944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lt1"/>
                          </a:solidFill>
                        </a:rPr>
                        <a:t>206.23827371720785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3" name="Google Shape;293;p25"/>
          <p:cNvSpPr txBox="1"/>
          <p:nvPr/>
        </p:nvSpPr>
        <p:spPr>
          <a:xfrm>
            <a:off x="1403100" y="864475"/>
            <a:ext cx="31689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BENCHMARK MODEL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5"/>
          <p:cNvSpPr txBox="1"/>
          <p:nvPr/>
        </p:nvSpPr>
        <p:spPr>
          <a:xfrm>
            <a:off x="1167025" y="1307850"/>
            <a:ext cx="4979400" cy="23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Parameters: Iterations=5000,   learning_rate=0.5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Split:  </a:t>
            </a:r>
            <a:r>
              <a:rPr lang="en-GB" sz="1050">
                <a:solidFill>
                  <a:schemeClr val="lt1"/>
                </a:solidFill>
              </a:rPr>
              <a:t> Train Shape 1342885 rows 60 columns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lt1"/>
                </a:solidFill>
              </a:rPr>
              <a:t>                          Test Shape  149210 rows 60 columns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5" name="Google Shape;2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824" y="1979625"/>
            <a:ext cx="4076676" cy="26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5"/>
          <p:cNvSpPr txBox="1"/>
          <p:nvPr/>
        </p:nvSpPr>
        <p:spPr>
          <a:xfrm>
            <a:off x="4910100" y="4650750"/>
            <a:ext cx="40455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Training Curve for Benchmark Model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